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42" r:id="rId2"/>
    <p:sldId id="289" r:id="rId3"/>
    <p:sldId id="320" r:id="rId4"/>
    <p:sldId id="291" r:id="rId5"/>
    <p:sldId id="284" r:id="rId6"/>
    <p:sldId id="288" r:id="rId7"/>
    <p:sldId id="304" r:id="rId8"/>
    <p:sldId id="309" r:id="rId9"/>
    <p:sldId id="321" r:id="rId10"/>
    <p:sldId id="339" r:id="rId11"/>
    <p:sldId id="331" r:id="rId12"/>
    <p:sldId id="330" r:id="rId13"/>
    <p:sldId id="313" r:id="rId14"/>
    <p:sldId id="281" r:id="rId15"/>
    <p:sldId id="334" r:id="rId16"/>
    <p:sldId id="336" r:id="rId17"/>
    <p:sldId id="337" r:id="rId18"/>
    <p:sldId id="346" r:id="rId19"/>
    <p:sldId id="347" r:id="rId20"/>
    <p:sldId id="353" r:id="rId21"/>
    <p:sldId id="341" r:id="rId22"/>
    <p:sldId id="343" r:id="rId23"/>
    <p:sldId id="349" r:id="rId24"/>
    <p:sldId id="350" r:id="rId25"/>
    <p:sldId id="35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031" autoAdjust="0"/>
  </p:normalViewPr>
  <p:slideViewPr>
    <p:cSldViewPr>
      <p:cViewPr>
        <p:scale>
          <a:sx n="80" d="100"/>
          <a:sy n="80" d="100"/>
        </p:scale>
        <p:origin x="-8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00AD-64C1-4A29-BA4A-B33E7015358A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E7B1-3F60-47F2-ADB8-2DA21E223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nedryaem_electronnii_dokumentooborot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827584" y="692696"/>
            <a:ext cx="7632848" cy="5472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Особенности организации комплектования, хранения            и учета электронных архивных документов в государственном органе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vnedryaem_electronnii_dokumentoobor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784976" cy="511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86409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Функциональные требования к управлению документами в СХЭД архив государственного органа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2636912"/>
            <a:ext cx="8136904" cy="3687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Liberation Serif" pitchFamily="18" charset="0"/>
            </a:endParaRPr>
          </a:p>
          <a:p>
            <a:endParaRPr lang="ru-RU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 smtClean="0">
              <a:latin typeface="Liberation Serif" pitchFamily="18" charset="0"/>
            </a:endParaRPr>
          </a:p>
          <a:p>
            <a:pPr>
              <a:buNone/>
            </a:pPr>
            <a:endParaRPr lang="en-US" dirty="0" smtClean="0">
              <a:latin typeface="Liberation Serif" pitchFamily="18" charset="0"/>
            </a:endParaRPr>
          </a:p>
          <a:p>
            <a:endParaRPr lang="ru-RU" sz="9600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196752"/>
            <a:ext cx="6552728" cy="9541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Liberation Serif" pitchFamily="18" charset="0"/>
              </a:rPr>
              <a:t>СХЭД должна обеспечивать</a:t>
            </a:r>
            <a:r>
              <a:rPr lang="en-US" sz="2800" b="1" dirty="0" smtClean="0">
                <a:latin typeface="Liberation Serif" pitchFamily="18" charset="0"/>
              </a:rPr>
              <a:t>:</a:t>
            </a:r>
            <a:endParaRPr lang="ru-RU" sz="2800" b="1" dirty="0" smtClean="0">
              <a:latin typeface="Liberation Serif" pitchFamily="18" charset="0"/>
            </a:endParaRPr>
          </a:p>
          <a:p>
            <a:pPr algn="ctr">
              <a:buNone/>
            </a:pP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20888"/>
            <a:ext cx="360040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</a:rPr>
              <a:t>прием, учет, хранение                  и использование электронных архивных документов                                (без предварительного документирования на бумажном носителе), электронных копий документов, подлежащих хранению в архиве государственного органа</a:t>
            </a:r>
          </a:p>
          <a:p>
            <a:pPr algn="ctr"/>
            <a:endParaRPr lang="en-US" sz="2200" b="1" dirty="0" smtClean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420888"/>
            <a:ext cx="3672408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</a:rPr>
              <a:t>включение регистрационно-учетных сведений и других метаданных электронных документов, переданных в архив государственного органа на физически обособленных носителях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3923928" y="2132856"/>
            <a:ext cx="1512168" cy="9361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СХЭД, с использованием которой осуществляется хранение электронных архивных документов в организации должна выполнять функции по: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64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а) приему электронных документов на архивное хранение;</a:t>
            </a:r>
          </a:p>
          <a:p>
            <a:endParaRPr lang="ru-RU" sz="9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б) хранению электронных архивных документов вместе с их метаданными;</a:t>
            </a:r>
          </a:p>
          <a:p>
            <a:endParaRPr lang="ru-RU" sz="9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в) учету электронных архивных документов и представлению учетной информации;</a:t>
            </a:r>
          </a:p>
          <a:p>
            <a:endParaRPr lang="ru-RU" sz="9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г) формированию проектов годовых разделов описей электронных документов и иных обязательных архивных учетных документов;</a:t>
            </a:r>
          </a:p>
          <a:p>
            <a:endParaRPr lang="ru-RU" sz="900" b="1" dirty="0" smtClean="0">
              <a:latin typeface="Liberation Serif" pitchFamily="18" charset="0"/>
            </a:endParaRPr>
          </a:p>
          <a:p>
            <a:r>
              <a:rPr lang="ru-RU" sz="2000" b="1" dirty="0" err="1" smtClean="0">
                <a:latin typeface="Liberation Serif" pitchFamily="18" charset="0"/>
              </a:rPr>
              <a:t>д</a:t>
            </a:r>
            <a:r>
              <a:rPr lang="ru-RU" sz="2000" b="1" dirty="0" smtClean="0">
                <a:latin typeface="Liberation Serif" pitchFamily="18" charset="0"/>
              </a:rPr>
              <a:t>) резервному копированию и восстановлению электронных архивных документов и их метаданных;</a:t>
            </a:r>
          </a:p>
          <a:p>
            <a:endParaRPr lang="ru-RU" sz="9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е) проверке наличия и состояния электронных архивных документов;</a:t>
            </a:r>
          </a:p>
          <a:p>
            <a:endParaRPr lang="ru-RU" sz="9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ж) созданию (копированию) и включению в СХЭД экземпляров электронных архивных документов из их резервных экземпляров взамен поврежденных;</a:t>
            </a:r>
          </a:p>
          <a:p>
            <a:endParaRPr lang="ru-RU" sz="2000" dirty="0" smtClean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Liberation Serif" pitchFamily="18" charset="0"/>
              </a:rPr>
              <a:t>з</a:t>
            </a:r>
            <a:r>
              <a:rPr lang="ru-RU" sz="2000" b="1" dirty="0" smtClean="0">
                <a:latin typeface="Liberation Serif" pitchFamily="18" charset="0"/>
              </a:rPr>
              <a:t>) применению программы проверки технического состояния электронных документов и сохранения результатов проверки в течение установленного времени;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Liberation Serif" pitchFamily="18" charset="0"/>
              </a:rPr>
              <a:t>и) обеспечению процессов конвертации и/или миграции электронных архивных документов вместе с их метаданными в целях обеспечения сохранности и возможности использования электронных архивных документов в течение установленных сроков хранения;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Liberation Serif" pitchFamily="18" charset="0"/>
              </a:rPr>
              <a:t>к) формированию проектов актов о выделении к уничтожению документов, не подлежащих хранению;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Liberation Serif" pitchFamily="18" charset="0"/>
              </a:rPr>
              <a:t>л) формированию уведомлений об истечении сроков хранения электронных архивных документов, удалению включенных в СХЭД электронных архивных документов, в том числе их резервных экземпляров, в соответствии с актом о выделении к уничтожению документов, не подлежащих хранению.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08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  <a:ea typeface="+mn-ea"/>
                <a:cs typeface="+mn-cs"/>
              </a:rPr>
              <a:t>Схема систематизации электронных документов в СХЭД включает следующие уровни описания</a:t>
            </a:r>
            <a:r>
              <a:rPr lang="en-US" sz="2400" b="1" dirty="0" smtClean="0">
                <a:solidFill>
                  <a:srgbClr val="002060"/>
                </a:solidFill>
                <a:latin typeface="Liberation Serif" pitchFamily="18" charset="0"/>
                <a:ea typeface="+mn-ea"/>
                <a:cs typeface="+mn-cs"/>
              </a:rPr>
              <a:t>:</a:t>
            </a:r>
            <a:endParaRPr lang="ru-RU" sz="2400" b="1" dirty="0" smtClean="0">
              <a:solidFill>
                <a:srgbClr val="002060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39952" y="1988840"/>
            <a:ext cx="1512168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3356992"/>
            <a:ext cx="1512168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305944" cy="2466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1268760"/>
            <a:ext cx="6552728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ФОНД</a:t>
            </a:r>
            <a:endParaRPr lang="ru-RU" sz="28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492896"/>
            <a:ext cx="396044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ОПИСЬ</a:t>
            </a:r>
            <a:endParaRPr lang="ru-RU" sz="3200" b="1" dirty="0" smtClean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661248"/>
            <a:ext cx="6192688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лектронный документ</a:t>
            </a:r>
            <a:endParaRPr lang="ru-RU" sz="2400" b="1" dirty="0" smtClean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861048"/>
            <a:ext cx="6192688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раздел (подраздел) описи (электронное дело в соответствии с номенклатурой дел</a:t>
            </a:r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) </a:t>
            </a:r>
            <a:endParaRPr lang="ru-RU" sz="2400" b="1" dirty="0" smtClean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1960" y="5157192"/>
            <a:ext cx="1512168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008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Обеспечение сохранности электронных документов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5544616" cy="4551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Liberation Serif" pitchFamily="18" charset="0"/>
              </a:rPr>
              <a:t>   СЭД и СХЭД до этапа передачи на хранение документов в государственные архивы могут формировать из электронных документов и электронных копий документов электронные дела</a:t>
            </a:r>
          </a:p>
          <a:p>
            <a:pPr>
              <a:buNone/>
            </a:pPr>
            <a:endParaRPr lang="ru-RU" sz="26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Liberation Serif" pitchFamily="18" charset="0"/>
              </a:rPr>
              <a:t>    Передача электронных архивных документов постоянного, временного   (свыше 10 лет), в том числе по личному составу, на архивное хранение осуществляется в порядке и в сроки, установленные требованиями Правил, 2023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baikal-26102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00808"/>
            <a:ext cx="3240360" cy="4041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Обеспечение сохранности электронных документов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Электронные документы передаются на архивное хранение посредством информационно-телекоммуникационных сетей по защищенным каналам связи и (или) на физически обособленных носителях.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Электронные архивные документы (или их регистрационно-учетные сведения (метаданные) в случае, если СХЭД является подсистемой СЭД) передаются в СХЭД по информационно-телекоммуникационным сетям из СЭД, иных информационных систем.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bumazhnaya_i_elektronnaya_vypiska_iz_egrn_v_chem_raz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914400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9744" y="2708920"/>
            <a:ext cx="2304256" cy="13830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1152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/>
            </a:r>
            <a:br>
              <a:rPr lang="ru-RU" sz="2400" b="1" dirty="0" smtClean="0">
                <a:latin typeface="Liberation Serif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Liberation Serif" pitchFamily="18" charset="0"/>
              </a:rPr>
              <a:t>Хранение  электронных архивных документов</a:t>
            </a:r>
            <a:r>
              <a:rPr lang="ru-RU" sz="2400" b="1" dirty="0" smtClean="0">
                <a:latin typeface="Liberation Serif" pitchFamily="18" charset="0"/>
              </a:rPr>
              <a:t/>
            </a:r>
            <a:br>
              <a:rPr lang="ru-RU" sz="2400" b="1" dirty="0" smtClean="0">
                <a:latin typeface="Liberation Serif" pitchFamily="18" charset="0"/>
              </a:rPr>
            </a:br>
            <a:endParaRPr lang="ru-RU" sz="2400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767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Электронные архивные документы, передаваемые на архивное хранение на физически обособленных носителях, подлежат включению в СХЭД. 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latin typeface="Liberation Serif" pitchFamily="18" charset="0"/>
              </a:rPr>
              <a:t>    Дальнейшее хранение электронных архивных документов на физически обособленных носителях допускается в случае, если документы не требуют поддержания их юридической значимости, имеют ограниченный доступ или осуществление их хранения в СХЭД невозможно.</a:t>
            </a:r>
          </a:p>
          <a:p>
            <a:pPr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ganizing-electronic-rec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672408" cy="24928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Liberation Serif" pitchFamily="18" charset="0"/>
              </a:rPr>
              <a:t>                                </a:t>
            </a:r>
            <a:endParaRPr lang="en-US" sz="2600" dirty="0" smtClean="0">
              <a:latin typeface="Liberation Serif" pitchFamily="18" charset="0"/>
            </a:endParaRPr>
          </a:p>
          <a:p>
            <a:pPr algn="ctr">
              <a:buNone/>
            </a:pPr>
            <a:r>
              <a:rPr lang="en-US" sz="2600" dirty="0" smtClean="0">
                <a:latin typeface="Liberation Serif" pitchFamily="18" charset="0"/>
              </a:rPr>
              <a:t>                            </a:t>
            </a:r>
            <a:r>
              <a:rPr lang="ru-RU" sz="2600" dirty="0" smtClean="0">
                <a:latin typeface="Liberation Serif" pitchFamily="18" charset="0"/>
              </a:rPr>
              <a:t> Проверка наличия электронных     </a:t>
            </a:r>
          </a:p>
          <a:p>
            <a:pPr algn="ctr">
              <a:buNone/>
            </a:pPr>
            <a:r>
              <a:rPr lang="ru-RU" sz="2600" dirty="0" smtClean="0">
                <a:latin typeface="Liberation Serif" pitchFamily="18" charset="0"/>
              </a:rPr>
              <a:t>                              архивных документов  на физически  </a:t>
            </a:r>
          </a:p>
          <a:p>
            <a:pPr algn="ctr">
              <a:buNone/>
            </a:pPr>
            <a:r>
              <a:rPr lang="ru-RU" sz="2600" dirty="0" smtClean="0">
                <a:latin typeface="Liberation Serif" pitchFamily="18" charset="0"/>
              </a:rPr>
              <a:t>                               обособленных носителях осуществляется                           </a:t>
            </a:r>
            <a:r>
              <a:rPr lang="en-US" sz="2600" dirty="0" smtClean="0">
                <a:latin typeface="Liberation Serif" pitchFamily="18" charset="0"/>
              </a:rPr>
              <a:t>       </a:t>
            </a:r>
          </a:p>
          <a:p>
            <a:pPr algn="ctr">
              <a:buNone/>
            </a:pPr>
            <a:r>
              <a:rPr lang="en-US" sz="2600" b="1" dirty="0" smtClean="0">
                <a:latin typeface="Liberation Serif" pitchFamily="18" charset="0"/>
              </a:rPr>
              <a:t>                                  </a:t>
            </a:r>
            <a:r>
              <a:rPr lang="ru-RU" sz="2600" b="1" dirty="0" smtClean="0">
                <a:latin typeface="Liberation Serif" pitchFamily="18" charset="0"/>
              </a:rPr>
              <a:t>раз в 5 лет </a:t>
            </a:r>
            <a:endParaRPr lang="en-US" sz="2600" b="1" dirty="0" smtClean="0">
              <a:latin typeface="Liberation Serif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Liberation Serif" pitchFamily="18" charset="0"/>
              </a:rPr>
              <a:t>                            </a:t>
            </a:r>
            <a:endParaRPr lang="en-US" sz="3600" dirty="0" smtClean="0">
              <a:latin typeface="Liberation Serif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Liberation Serif" pitchFamily="18" charset="0"/>
              </a:rPr>
              <a:t>                    </a:t>
            </a:r>
            <a:r>
              <a:rPr lang="ru-RU" sz="3300" b="1" dirty="0" smtClean="0">
                <a:latin typeface="Liberation Serif" pitchFamily="18" charset="0"/>
              </a:rPr>
              <a:t>В ходе проверки проводится</a:t>
            </a:r>
            <a:r>
              <a:rPr lang="en-US" sz="3300" b="1" dirty="0" smtClean="0">
                <a:latin typeface="Liberation Serif" pitchFamily="18" charset="0"/>
              </a:rPr>
              <a:t>:</a:t>
            </a:r>
          </a:p>
          <a:p>
            <a:pPr algn="ctr">
              <a:buNone/>
            </a:pPr>
            <a:r>
              <a:rPr lang="ru-RU" sz="3300" b="1" dirty="0" smtClean="0">
                <a:latin typeface="Liberation Serif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Liberation Serif" pitchFamily="18" charset="0"/>
              </a:rPr>
              <a:t>визуальный и технический контроль физического и технического состояния,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Liberation Serif" pitchFamily="18" charset="0"/>
              </a:rPr>
              <a:t>осуществляется программная проверка записанных на носитель электронных архивных документов на наличие вредоносных компьютерных программ,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Liberation Serif" pitchFamily="18" charset="0"/>
              </a:rPr>
              <a:t>выявляются и учитываются электронные архивные документы, требующие миграции</a:t>
            </a:r>
            <a:r>
              <a:rPr lang="ru-RU" sz="2600" baseline="30000" dirty="0" smtClean="0">
                <a:latin typeface="Liberation Serif" pitchFamily="18" charset="0"/>
              </a:rPr>
              <a:t> </a:t>
            </a:r>
            <a:r>
              <a:rPr lang="ru-RU" sz="2600" dirty="0" smtClean="0">
                <a:latin typeface="Liberation Serif" pitchFamily="18" charset="0"/>
              </a:rPr>
              <a:t> на новые электронные носители.</a:t>
            </a:r>
          </a:p>
          <a:p>
            <a:pPr>
              <a:buFont typeface="Arial" pitchFamily="34" charset="0"/>
              <a:buChar char="•"/>
            </a:pPr>
            <a:endParaRPr lang="ru-RU" sz="9600" dirty="0" smtClean="0"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Проверка наличия электронных документов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Проверка наличия электронных документов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9600" dirty="0" smtClean="0">
              <a:latin typeface="Liberation Serif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dirty="0" smtClean="0">
                <a:latin typeface="Liberation Serif" pitchFamily="18" charset="0"/>
              </a:rPr>
              <a:t>При обнаружении изменений физического состояния носителей электронных архивных документов или при некорректном воспроизведении электронных архивных документов (невозможности воспроизведения), обнаружении вредоносного программного кода проводит</a:t>
            </a:r>
            <a:r>
              <a:rPr lang="en-US" sz="9600" dirty="0" smtClean="0">
                <a:latin typeface="Liberation Serif" pitchFamily="18" charset="0"/>
              </a:rPr>
              <a:t>c</a:t>
            </a:r>
            <a:r>
              <a:rPr lang="ru-RU" sz="9600" dirty="0" smtClean="0">
                <a:latin typeface="Liberation Serif" pitchFamily="18" charset="0"/>
              </a:rPr>
              <a:t>я </a:t>
            </a:r>
            <a:r>
              <a:rPr lang="ru-RU" sz="9600" b="1" dirty="0" smtClean="0">
                <a:latin typeface="Liberation Serif" pitchFamily="18" charset="0"/>
              </a:rPr>
              <a:t>работа по восстановлению документа с резервного экземпляра, по миграции и (или) конвертации электронных архивных документов на новые носители</a:t>
            </a:r>
            <a:r>
              <a:rPr lang="ru-RU" sz="9600" dirty="0" smtClean="0">
                <a:latin typeface="Liberation Serif" pitchFamily="18" charset="0"/>
              </a:rPr>
              <a:t> и в наиболее распространенные форматы (</a:t>
            </a:r>
            <a:r>
              <a:rPr lang="ru-RU" sz="9600" dirty="0" err="1" smtClean="0">
                <a:latin typeface="Liberation Serif" pitchFamily="18" charset="0"/>
              </a:rPr>
              <a:t>форматы</a:t>
            </a:r>
            <a:r>
              <a:rPr lang="ru-RU" sz="9600" dirty="0" smtClean="0">
                <a:latin typeface="Liberation Serif" pitchFamily="18" charset="0"/>
              </a:rPr>
              <a:t>, воспроизведение файлов в которых поддерживаются СХЭД).</a:t>
            </a:r>
          </a:p>
          <a:p>
            <a:endParaRPr lang="ru-RU" sz="5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Проверка наличия электронных документов</a:t>
            </a: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300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По результатам конвертации должен проводиться </a:t>
            </a:r>
            <a:r>
              <a:rPr lang="ru-RU" sz="2400" b="1" dirty="0" smtClean="0">
                <a:latin typeface="Liberation Serif" pitchFamily="18" charset="0"/>
              </a:rPr>
              <a:t>визуальный контроль </a:t>
            </a:r>
            <a:r>
              <a:rPr lang="ru-RU" sz="2400" dirty="0" smtClean="0">
                <a:latin typeface="Liberation Serif" pitchFamily="18" charset="0"/>
              </a:rPr>
              <a:t>соответствия конвертированных электронных архивных документов электронным архивным документам, подвергшимся </a:t>
            </a:r>
            <a:r>
              <a:rPr lang="ru-RU" sz="2400" b="1" dirty="0" smtClean="0">
                <a:latin typeface="Liberation Serif" pitchFamily="18" charset="0"/>
              </a:rPr>
              <a:t>конвертации (проверка аутентичности)</a:t>
            </a:r>
            <a:r>
              <a:rPr lang="ru-RU" sz="2400" dirty="0" smtClean="0">
                <a:latin typeface="Liberation Serif" pitchFamily="18" charset="0"/>
              </a:rPr>
              <a:t>, проверяться полнота их содержания. </a:t>
            </a: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По завершении конвертации исходные файлы электронных архивных документов должны сохраняться на протяжении             </a:t>
            </a:r>
            <a:r>
              <a:rPr lang="ru-RU" sz="2400" b="1" dirty="0" smtClean="0">
                <a:latin typeface="Liberation Serif" pitchFamily="18" charset="0"/>
              </a:rPr>
              <a:t>не менее одного года.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 Факты конвертации фиксируются в </a:t>
            </a:r>
            <a:r>
              <a:rPr lang="ru-RU" sz="2400" b="1" dirty="0" smtClean="0">
                <a:latin typeface="Liberation Serif" pitchFamily="18" charset="0"/>
              </a:rPr>
              <a:t>акте конвертации электронных архивных документов</a:t>
            </a:r>
            <a:r>
              <a:rPr lang="ru-RU" sz="2400" dirty="0" smtClean="0">
                <a:latin typeface="Liberation Serif" pitchFamily="18" charset="0"/>
              </a:rPr>
              <a:t> (рекомендуемый образец приведен в приложении № 28 к Правилам, 2023), который приобщается к делу фонда.</a:t>
            </a: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</a:t>
            </a:r>
          </a:p>
          <a:p>
            <a:endParaRPr lang="ru-RU" sz="5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Нормативно-методическое обеспечение работы с электронными документами</a:t>
            </a:r>
            <a:endParaRPr lang="ru-RU" sz="32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Федеральный закон от 22 октября 2004 года № 125-ФЗ   «Об архивном деле в Российской Федерации»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Федеральный закон от 27 июля 2006 года № 149-ФЗ             «Об информации, информационных технологиях и о защите информации»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Федеральный закон от 27 июля 2006 года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№152-ФЗ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       «О персональных данных»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Федеральный закон от 06 апреля 2011 года №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63-ФЗ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cs typeface="Times New Roman" pitchFamily="18" charset="0"/>
              </a:rPr>
              <a:t>             «Об электронной подписи»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1196752"/>
          <a:ext cx="8964488" cy="5379343"/>
        </p:xfrm>
        <a:graphic>
          <a:graphicData uri="http://schemas.openxmlformats.org/presentationml/2006/ole">
            <p:oleObj spid="_x0000_s1026" name="Acrobat Document" r:id="rId3" imgW="8019915" imgH="5667285" progId="AcroExch.Document.11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Акт конвертации электронных архивных документов</a:t>
            </a:r>
            <a:r>
              <a:rPr lang="ru-RU" sz="2400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</a:rPr>
              <a:t>(рекомендуемый образец приведен в приложении № 28 к Правилам, 2023</a:t>
            </a:r>
            <a:r>
              <a:rPr lang="ru-RU" sz="2000" dirty="0" smtClean="0">
                <a:latin typeface="Liberation Serif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11967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Передача электронных архивных документов                на хранение в государственный архив</a:t>
            </a:r>
            <a:endParaRPr lang="ru-RU" sz="28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118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Liberation Serif" pitchFamily="18" charset="0"/>
              </a:rPr>
              <a:t>Передача электронных архивных документов из СХЭД организации - источника комплектования государственного архива в информационную систему государственного архива производится в порядке, установленном федеральным органом исполнительной власти в сфере архивного дела и делопроизводства , по согласованию с государственным архивом по описям электронных документов. </a:t>
            </a: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Электронные архивные документы включаются в описи электронных документов, к которым составляются реестры файлов электронных документов </a:t>
            </a:r>
          </a:p>
          <a:p>
            <a:pPr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</a:rPr>
              <a:t>К описям электронных документов прилагаются реестры файлов электронных документов.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iberation Serif" pitchFamily="18" charset="0"/>
              </a:rPr>
              <a:t>Электронные архивные документы, сроки временного хранения которых истекли, </a:t>
            </a:r>
            <a:r>
              <a:rPr lang="ru-RU" sz="2400" b="1" dirty="0" smtClean="0">
                <a:latin typeface="Liberation Serif" pitchFamily="18" charset="0"/>
              </a:rPr>
              <a:t>подлежат выделению к уничтожению</a:t>
            </a:r>
            <a:r>
              <a:rPr lang="ru-RU" sz="2400" dirty="0" smtClean="0">
                <a:latin typeface="Liberation Serif" pitchFamily="18" charset="0"/>
              </a:rPr>
              <a:t>, после чего проводится их физическое уничтожение или уничтожение программно-техническими средствами. </a:t>
            </a:r>
          </a:p>
          <a:p>
            <a:pPr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</a:rPr>
              <a:t>Уничтожение электронных документов фиксируется                   </a:t>
            </a:r>
            <a:r>
              <a:rPr lang="ru-RU" sz="2400" b="1" dirty="0" smtClean="0">
                <a:latin typeface="Liberation Serif" pitchFamily="18" charset="0"/>
              </a:rPr>
              <a:t>в акте о выделении к уничтожению документов,                    не подлежащих хранению.</a:t>
            </a:r>
          </a:p>
          <a:p>
            <a:pPr>
              <a:buNone/>
            </a:pPr>
            <a:endParaRPr lang="ru-RU" b="1" dirty="0" smtClean="0">
              <a:latin typeface="Liberation Serif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Уничтожение электронных документов</a:t>
            </a:r>
            <a:endParaRPr lang="ru-RU" sz="28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57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Liberation Serif" pitchFamily="18" charset="0"/>
              </a:rPr>
              <a:t>   </a:t>
            </a:r>
            <a:r>
              <a:rPr lang="ru-RU" sz="2400" dirty="0" smtClean="0">
                <a:latin typeface="Liberation Serif" pitchFamily="18" charset="0"/>
              </a:rPr>
              <a:t>Электронные документы считаются уничтоженными, если их нельзя восстановить средствами информационной системы на носителях информации и из резервных копий.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endParaRPr lang="ru-RU" sz="2400" b="1" dirty="0" smtClean="0">
              <a:latin typeface="Liberation Serif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Liberation Serif" pitchFamily="18" charset="0"/>
              </a:rPr>
              <a:t>   В СХЭД должны оставаться информация об индексах и заголовках электронных дел, порядковых номерах (по описи электронных документов), дата и регистрационный номер акта, по которому они были уничтожены</a:t>
            </a:r>
          </a:p>
          <a:p>
            <a:pPr>
              <a:buNone/>
            </a:pPr>
            <a:endParaRPr lang="ru-RU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Уничтожение электронных документов</a:t>
            </a:r>
            <a:endParaRPr lang="ru-RU" sz="28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Государственная информационная система «Архив электронных документов Свердловской области» </a:t>
            </a:r>
            <a:b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(ГИС «Архив электронных документов»)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Liberation Serif" pitchFamily="18" charset="0"/>
              </a:rPr>
              <a:t>Цель создания ведомственной государственной информационной системы Свердловской области «Архив электронных документов Свердловской области:</a:t>
            </a:r>
          </a:p>
          <a:p>
            <a:r>
              <a:rPr lang="ru-RU" sz="2000" dirty="0" smtClean="0">
                <a:latin typeface="Liberation Serif" pitchFamily="18" charset="0"/>
              </a:rPr>
              <a:t>информирование общественности о хранящихся архивных документах в государственных архивах Свердловской области (далее – государственные архивы) и муниципальных архивах муниципальных образований, расположенных на территории Свердловской области;</a:t>
            </a:r>
          </a:p>
          <a:p>
            <a:r>
              <a:rPr lang="ru-RU" sz="2000" dirty="0" smtClean="0">
                <a:latin typeface="Liberation Serif" pitchFamily="18" charset="0"/>
              </a:rPr>
              <a:t>предоставление публичной информации, и удаленного доступа к архивным документам и информационно-поисковым системам к ним;</a:t>
            </a:r>
          </a:p>
          <a:p>
            <a:r>
              <a:rPr lang="ru-RU" sz="2000" dirty="0" smtClean="0">
                <a:latin typeface="Liberation Serif" pitchFamily="18" charset="0"/>
              </a:rPr>
              <a:t>организация взаимодействия граждан с государственными архивами Свердловской области через единую платформу;</a:t>
            </a:r>
          </a:p>
          <a:p>
            <a:r>
              <a:rPr lang="ru-RU" sz="2000" dirty="0" smtClean="0">
                <a:latin typeface="Liberation Serif" pitchFamily="18" charset="0"/>
              </a:rPr>
              <a:t>предоставление государственных услуг в сфере архивного дела в электронном виде;</a:t>
            </a:r>
          </a:p>
          <a:p>
            <a:r>
              <a:rPr lang="ru-RU" sz="2000" dirty="0" smtClean="0">
                <a:latin typeface="Liberation Serif" pitchFamily="18" charset="0"/>
              </a:rPr>
              <a:t>создание возможности и условий для постоянного и долговременного приема, хранения и использования электронных документов в государственных архивах Свердловской области.</a:t>
            </a:r>
          </a:p>
          <a:p>
            <a:endParaRPr lang="ru-RU" sz="2000" dirty="0" smtClean="0">
              <a:latin typeface="Liberation Serif" pitchFamily="18" charset="0"/>
            </a:endParaRP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84784"/>
            <a:ext cx="6624736" cy="49685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sz="2000" dirty="0" smtClean="0">
              <a:latin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</a:rPr>
              <a:t>Пользователями модуля являются оператор ГИС</a:t>
            </a:r>
            <a:r>
              <a:rPr lang="ru-RU" sz="2400" b="1" dirty="0" smtClean="0">
                <a:latin typeface="Liberation Serif" pitchFamily="18" charset="0"/>
              </a:rPr>
              <a:t> «</a:t>
            </a:r>
            <a:r>
              <a:rPr lang="ru-RU" sz="2400" dirty="0" smtClean="0">
                <a:latin typeface="Liberation Serif" pitchFamily="18" charset="0"/>
              </a:rPr>
              <a:t>Архив электронных документов</a:t>
            </a:r>
            <a:r>
              <a:rPr lang="ru-RU" sz="2400" b="1" dirty="0" smtClean="0">
                <a:latin typeface="Liberation Serif" pitchFamily="18" charset="0"/>
              </a:rPr>
              <a:t>»,</a:t>
            </a:r>
            <a:r>
              <a:rPr lang="ru-RU" sz="2400" dirty="0" smtClean="0">
                <a:latin typeface="Liberation Serif" pitchFamily="18" charset="0"/>
              </a:rPr>
              <a:t> оператор технической поддержки ГИС</a:t>
            </a:r>
            <a:r>
              <a:rPr lang="ru-RU" sz="2400" b="1" dirty="0" smtClean="0">
                <a:latin typeface="Liberation Serif" pitchFamily="18" charset="0"/>
              </a:rPr>
              <a:t> «</a:t>
            </a:r>
            <a:r>
              <a:rPr lang="ru-RU" sz="2400" dirty="0" smtClean="0">
                <a:latin typeface="Liberation Serif" pitchFamily="18" charset="0"/>
              </a:rPr>
              <a:t>Архив электронных документов</a:t>
            </a:r>
            <a:r>
              <a:rPr lang="ru-RU" sz="2400" b="1" dirty="0" smtClean="0">
                <a:latin typeface="Liberation Serif" pitchFamily="18" charset="0"/>
              </a:rPr>
              <a:t>»</a:t>
            </a:r>
            <a:r>
              <a:rPr lang="ru-RU" sz="2400" dirty="0" smtClean="0">
                <a:latin typeface="Liberation Serif" pitchFamily="18" charset="0"/>
              </a:rPr>
              <a:t>, сотрудники государственных архивов и организаций.</a:t>
            </a:r>
          </a:p>
          <a:p>
            <a:pPr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</a:rPr>
              <a:t>Модуль предназначен для экспертизы ценности архивных документов организации, составления описей дел, актов о выделении документов к уничтожению.</a:t>
            </a:r>
          </a:p>
          <a:p>
            <a:endParaRPr lang="ru-RU" sz="2000" dirty="0" smtClean="0"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Liberation Serif" pitchFamily="18" charset="0"/>
              </a:rPr>
              <a:t>Модуль «Архив организации»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7" name="Рисунок 6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492896"/>
            <a:ext cx="2630440" cy="2417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Нормативно-методическое обеспечение работы с электронными документами</a:t>
            </a:r>
            <a:endParaRPr lang="ru-RU" sz="32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968552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None/>
              <a:defRPr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8800" b="1" dirty="0" smtClean="0">
              <a:latin typeface="Liberation Serif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sz="8800" b="1" i="1" dirty="0" smtClean="0">
                <a:latin typeface="Liberation Serif" pitchFamily="18" charset="0"/>
                <a:cs typeface="Times New Roman" pitchFamily="18" charset="0"/>
              </a:rPr>
              <a:t>приказ Федерального архивного агентства от 22.05.2019 № 71</a:t>
            </a:r>
            <a:r>
              <a:rPr lang="ru-RU" sz="8800" dirty="0" smtClean="0">
                <a:latin typeface="Liberation Serif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latin typeface="Liberation Serif" pitchFamily="18" charset="0"/>
                <a:cs typeface="Times New Roman" pitchFamily="18" charset="0"/>
              </a:rPr>
            </a:br>
            <a:r>
              <a:rPr lang="ru-RU" sz="8800" dirty="0" smtClean="0">
                <a:latin typeface="Liberation Serif" pitchFamily="18" charset="0"/>
                <a:cs typeface="Times New Roman" pitchFamily="18" charset="0"/>
              </a:rPr>
              <a:t> «Об утверждении Правил делопроизводства в государственных органах, органах местного самоуправления»</a:t>
            </a:r>
            <a:r>
              <a:rPr lang="en-US" sz="88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8800" dirty="0" smtClean="0">
              <a:latin typeface="Liberation Serif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sz="8800" b="1" i="1" dirty="0" smtClean="0">
                <a:latin typeface="Liberation Serif" pitchFamily="18" charset="0"/>
                <a:cs typeface="Times New Roman" pitchFamily="18" charset="0"/>
              </a:rPr>
              <a:t>приказ Федерального архивного агентства от 15.06.2020 № 69 </a:t>
            </a:r>
            <a:r>
              <a:rPr lang="ru-RU" sz="8800" dirty="0" smtClean="0">
                <a:latin typeface="Liberation Serif" pitchFamily="18" charset="0"/>
                <a:cs typeface="Times New Roman" pitchFamily="18" charset="0"/>
              </a:rPr>
              <a:t>«Об утверждении Типовых функциональных требований к системам электронного документооборота и системам хранения электронных документов архивах государственных органов»</a:t>
            </a:r>
            <a:r>
              <a:rPr lang="ru-RU" sz="8800" dirty="0" smtClean="0">
                <a:latin typeface="Liberation Serif" pitchFamily="18" charset="0"/>
              </a:rPr>
              <a:t> .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8800" dirty="0" smtClean="0">
              <a:latin typeface="Liberation Serif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8800" b="1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приказ Федерального архивного агентства от 31.07.2023 № 77 </a:t>
            </a:r>
            <a:r>
              <a:rPr lang="ru-RU" altLang="ru-RU" sz="88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«Об 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организациях»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8800" dirty="0" smtClean="0">
              <a:latin typeface="Liberation Serif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8800" dirty="0" smtClean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Национальные стандарты</a:t>
            </a:r>
            <a:endParaRPr lang="ru-RU" sz="32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ГОСТ P 54 989–2012/ISO/TR 18 492:2005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«Обеспечение долговременной сохранности электронных документов»; </a:t>
            </a:r>
          </a:p>
          <a:p>
            <a:pPr>
              <a:buNone/>
            </a:pPr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ГОСТ Р ИСО 15489-1 – 2007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«Система стандартов по информации, библиотечному и издательскому делу» «Управление документами. Общие требования» </a:t>
            </a:r>
            <a:r>
              <a:rPr lang="ru-RU" i="1" dirty="0" smtClean="0">
                <a:latin typeface="Liberation Serif" pitchFamily="18" charset="0"/>
                <a:cs typeface="Times New Roman" pitchFamily="18" charset="0"/>
              </a:rPr>
              <a:t>утвержден и с 01.03.2014 приказом </a:t>
            </a:r>
            <a:r>
              <a:rPr lang="ru-RU" i="1" dirty="0" err="1" smtClean="0">
                <a:latin typeface="Liberation Serif" pitchFamily="18" charset="0"/>
                <a:cs typeface="Times New Roman" pitchFamily="18" charset="0"/>
              </a:rPr>
              <a:t>Росстандарта</a:t>
            </a:r>
            <a:r>
              <a:rPr lang="ru-RU" i="1" dirty="0" smtClean="0">
                <a:latin typeface="Liberation Serif" pitchFamily="18" charset="0"/>
                <a:cs typeface="Times New Roman" pitchFamily="18" charset="0"/>
              </a:rPr>
              <a:t> от 12.03.2007  № 28-ст, введен в действие с 01.07.2007; </a:t>
            </a:r>
          </a:p>
          <a:p>
            <a:pPr lvl="0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ГОСТ Р 7.0.8-2013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«Система стандартов по информации, библиотечному и издательскому делу. Делопроизводство и архивное дело. Термины и определения»</a:t>
            </a:r>
            <a:r>
              <a:rPr lang="ru-RU" i="1" dirty="0" smtClean="0">
                <a:latin typeface="Liberation Serif" pitchFamily="18" charset="0"/>
                <a:cs typeface="Times New Roman" pitchFamily="18" charset="0"/>
              </a:rPr>
              <a:t>  - утвержден и введен в действие с 01.03.2014 приказом </a:t>
            </a:r>
            <a:r>
              <a:rPr lang="ru-RU" i="1" dirty="0" err="1" smtClean="0">
                <a:latin typeface="Liberation Serif" pitchFamily="18" charset="0"/>
                <a:cs typeface="Times New Roman" pitchFamily="18" charset="0"/>
              </a:rPr>
              <a:t>Росстандарта</a:t>
            </a:r>
            <a:r>
              <a:rPr lang="ru-RU" i="1" dirty="0" smtClean="0">
                <a:latin typeface="Liberation Serif" pitchFamily="18" charset="0"/>
                <a:cs typeface="Times New Roman" pitchFamily="18" charset="0"/>
              </a:rPr>
              <a:t> от 17.10.2013  № 1185-ст</a:t>
            </a:r>
            <a:r>
              <a:rPr lang="en-US" i="1" dirty="0" smtClean="0">
                <a:latin typeface="Liberation Serif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</a:t>
            </a:r>
            <a:endParaRPr lang="en-US" dirty="0" smtClean="0">
              <a:latin typeface="Liberation Serif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ГОСТ Р ИСО 13 008–2015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«Информация и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документация.Процессы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конверсии и миграции электронных документов»</a:t>
            </a:r>
            <a:r>
              <a:rPr lang="en-US" dirty="0" smtClean="0">
                <a:latin typeface="Liberation Serif" pitchFamily="18" charset="0"/>
                <a:cs typeface="Times New Roman" pitchFamily="18" charset="0"/>
              </a:rPr>
              <a:t>;</a:t>
            </a:r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ГОСТ Р 7.0.97-2016 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«Система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00808"/>
            <a:ext cx="8568952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Liberation Serif" pitchFamily="18" charset="0"/>
              </a:rPr>
              <a:t>Электронный документ</a:t>
            </a:r>
            <a:r>
              <a:rPr lang="ru-RU" sz="3200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Liberation Serif" pitchFamily="18" charset="0"/>
              </a:rPr>
              <a:t>– это документированная информация, представленная в электронной форме, то есть в виде, пригодном для восприятия человеком с использованием электронных вычислительных машин, а также для передачи по информационно-телекоммуникационным сетям или обработки в информационных системах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3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закон от 27 июля 2006</a:t>
            </a:r>
            <a:r>
              <a:rPr lang="en-US" sz="2400" b="1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 № 149-ФЗ                          «Об информации, информационных технологиях                      и о защите информации» </a:t>
            </a:r>
          </a:p>
        </p:txBody>
      </p:sp>
      <p:pic>
        <p:nvPicPr>
          <p:cNvPr id="5" name="Рисунок 4" descr="bumazhnaya_i_elektronnaya_vypiska_iz_egrn_v_chem_raz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653136"/>
            <a:ext cx="6984776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71296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Электронный документ должен быть оформлен по общим правилам делопроизводства и иметь реквизиты, установленные для аналогичного документа  на бумажном носителе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Для электронного документа характерны:</a:t>
            </a:r>
          </a:p>
          <a:p>
            <a:pPr algn="ctr"/>
            <a:endParaRPr lang="ru-RU" sz="1400" b="1" dirty="0" smtClean="0">
              <a:latin typeface="Liberation Serif" pitchFamily="18" charset="0"/>
              <a:cs typeface="Times New Roman" pitchFamily="18" charset="0"/>
            </a:endParaRPr>
          </a:p>
          <a:p>
            <a:pPr marL="360000">
              <a:buFont typeface="Wingdings" pitchFamily="2" charset="2"/>
              <a:buChar char="Ø"/>
            </a:pPr>
            <a:r>
              <a:rPr lang="ru-RU" sz="2000" b="1" dirty="0" smtClean="0">
                <a:latin typeface="Liberation Serif" pitchFamily="18" charset="0"/>
                <a:cs typeface="Times New Roman" pitchFamily="18" charset="0"/>
              </a:rPr>
              <a:t>аутентичность</a:t>
            </a:r>
            <a:r>
              <a:rPr lang="ru-RU" sz="2000" dirty="0" smtClean="0">
                <a:latin typeface="Liberation Serif" pitchFamily="18" charset="0"/>
                <a:cs typeface="Times New Roman" pitchFamily="18" charset="0"/>
              </a:rPr>
              <a:t> – свойство, гарантирующее, что электронный документ идентичен заявленному;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b="1" dirty="0" smtClean="0">
                <a:latin typeface="Liberation Serif" pitchFamily="18" charset="0"/>
                <a:cs typeface="Times New Roman" pitchFamily="18" charset="0"/>
              </a:rPr>
              <a:t>достоверность</a:t>
            </a:r>
            <a:r>
              <a:rPr lang="ru-RU" sz="2000" dirty="0" smtClean="0">
                <a:latin typeface="Liberation Serif" pitchFamily="18" charset="0"/>
                <a:cs typeface="Times New Roman" pitchFamily="18" charset="0"/>
              </a:rPr>
              <a:t> – свойство, при котором содержание электронного документа является полным и точным представлением подтверждаемых операций, деятельности или фактов и которому можно доверять в последующих операциях или в последующей деятельности;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b="1" dirty="0" smtClean="0">
                <a:latin typeface="Liberation Serif" pitchFamily="18" charset="0"/>
                <a:cs typeface="Times New Roman" pitchFamily="18" charset="0"/>
              </a:rPr>
              <a:t>целостность</a:t>
            </a:r>
            <a:r>
              <a:rPr lang="ru-RU" sz="2000" dirty="0" smtClean="0">
                <a:latin typeface="Liberation Serif" pitchFamily="18" charset="0"/>
                <a:cs typeface="Times New Roman" pitchFamily="18" charset="0"/>
              </a:rPr>
              <a:t> – состояние электронного документа , в который после его создания не вносились никакие изменения;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b="1" dirty="0" smtClean="0">
                <a:latin typeface="Liberation Serif" pitchFamily="18" charset="0"/>
                <a:cs typeface="Times New Roman" pitchFamily="18" charset="0"/>
              </a:rPr>
              <a:t>пригодность для использования </a:t>
            </a:r>
            <a:r>
              <a:rPr lang="ru-RU" sz="2000" dirty="0" smtClean="0">
                <a:latin typeface="Liberation Serif" pitchFamily="18" charset="0"/>
                <a:cs typeface="Times New Roman" pitchFamily="18" charset="0"/>
              </a:rPr>
              <a:t>– свойство электронного документа , позволяющее его локализовать и воспроизвести в любой момент времени.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96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Организация комплектования, хранения и учета электронных архивных документов</a:t>
            </a:r>
            <a:endParaRPr lang="ru-RU" sz="24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Liberation Serif" pitchFamily="18" charset="0"/>
              </a:rPr>
              <a:t>    </a:t>
            </a:r>
            <a:r>
              <a:rPr lang="ru-RU" sz="2600" b="1" dirty="0" smtClean="0">
                <a:latin typeface="Liberation Serif" pitchFamily="18" charset="0"/>
              </a:rPr>
              <a:t>Нормативные условия хранения электронных архивных документов регулируются законодательством                Российской Федерации, локальными нормативными актами организации, устанавливающими требования:</a:t>
            </a:r>
          </a:p>
          <a:p>
            <a:pPr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Liberation Serif" pitchFamily="18" charset="0"/>
              </a:rPr>
              <a:t>а) к обеспечению сохранности электронных архивных документов;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Liberation Serif" pitchFamily="18" charset="0"/>
              </a:rPr>
              <a:t>б) к поддержанию юридической значимости в течение установленных сроков хранения;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Liberation Serif" pitchFamily="18" charset="0"/>
              </a:rPr>
              <a:t>в) к разграничению прав доступа к электронным архивным документам;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Liberation Serif" pitchFamily="18" charset="0"/>
              </a:rPr>
              <a:t>г) к порядку приема-передачи электронных архивных документов;</a:t>
            </a:r>
          </a:p>
          <a:p>
            <a:pPr>
              <a:lnSpc>
                <a:spcPct val="120000"/>
              </a:lnSpc>
            </a:pPr>
            <a:r>
              <a:rPr lang="ru-RU" sz="2400" dirty="0" err="1" smtClean="0">
                <a:latin typeface="Liberation Serif" pitchFamily="18" charset="0"/>
              </a:rPr>
              <a:t>д</a:t>
            </a:r>
            <a:r>
              <a:rPr lang="ru-RU" sz="2400" dirty="0" smtClean="0">
                <a:latin typeface="Liberation Serif" pitchFamily="18" charset="0"/>
              </a:rPr>
              <a:t>) к использованию электронных архивных документов;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Liberation Serif" pitchFamily="18" charset="0"/>
              </a:rPr>
              <a:t>е) к использованию электронной подписи при архивном хранении.</a:t>
            </a:r>
          </a:p>
          <a:p>
            <a:endParaRPr lang="ru-RU" sz="8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Обеспечение сохранности электронных документов</a:t>
            </a:r>
            <a:b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</a:br>
            <a:endParaRPr lang="ru-RU" sz="28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64096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Хранение электронных архивных документов осуществляется в СХЭД                     и (или) на физически обособленных носителях</a:t>
            </a:r>
          </a:p>
          <a:p>
            <a:endParaRPr lang="ru-RU" sz="2000" dirty="0" smtClean="0">
              <a:latin typeface="Liberation Serif" pitchFamily="18" charset="0"/>
            </a:endParaRPr>
          </a:p>
          <a:p>
            <a:r>
              <a:rPr lang="ru-RU" sz="2000" dirty="0" smtClean="0">
                <a:latin typeface="Liberation Serif" pitchFamily="18" charset="0"/>
              </a:rPr>
              <a:t>Требования к режиму хранения электронных архивных документов в СХЭД обеспечиваются ее соответствием требованиям законодательства РФ                        в области создания, развития, ввода в эксплуатацию информационных систем и хранения в них информации и соблюдением при ее эксплуатации требований информационной безопасности и защиты информации</a:t>
            </a:r>
            <a:r>
              <a:rPr lang="ru-RU" sz="2000" b="1" dirty="0" smtClean="0">
                <a:latin typeface="Liberation Serif" pitchFamily="18" charset="0"/>
              </a:rPr>
              <a:t>*</a:t>
            </a:r>
          </a:p>
          <a:p>
            <a:endParaRPr lang="ru-RU" sz="1100" dirty="0" smtClean="0">
              <a:latin typeface="Liberation Serif" pitchFamily="18" charset="0"/>
            </a:endParaRPr>
          </a:p>
          <a:p>
            <a:r>
              <a:rPr lang="ru-RU" sz="2000" dirty="0" smtClean="0">
                <a:latin typeface="Liberation Serif" pitchFamily="18" charset="0"/>
              </a:rPr>
              <a:t>СХЭД должна быть информационно и функционально совместима с СЭД              и иными информационными системами организации, с соответствующими информационными системами государственных архивов и уполномоченных органов исполнительной власти в сфере архивного дела</a:t>
            </a:r>
          </a:p>
          <a:p>
            <a:endParaRPr lang="ru-RU" sz="2000" dirty="0" smtClean="0">
              <a:latin typeface="Liberation Serif" pitchFamily="18" charset="0"/>
            </a:endParaRPr>
          </a:p>
          <a:p>
            <a:pPr marL="540000" indent="-265176">
              <a:buSzPct val="120000"/>
              <a:buFont typeface="Wingdings 2"/>
              <a:buChar char="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5445224"/>
            <a:ext cx="7643192" cy="1232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0" rIns="0" bIns="0" anchor="b">
            <a:noAutofit/>
          </a:bodyPr>
          <a:lstStyle/>
          <a:p>
            <a:pPr marL="540000" indent="-265176">
              <a:buSzPct val="120000"/>
              <a:defRPr/>
            </a:pPr>
            <a:r>
              <a:rPr lang="ru-RU" b="1" i="1" dirty="0" smtClean="0">
                <a:latin typeface="Liberation Serif" pitchFamily="18" charset="0"/>
                <a:cs typeface="Times New Roman" pitchFamily="18" charset="0"/>
              </a:rPr>
              <a:t>* </a:t>
            </a:r>
            <a:r>
              <a:rPr lang="ru-RU" sz="2000" b="1" i="1" dirty="0" smtClean="0">
                <a:latin typeface="Liberation Serif" pitchFamily="18" charset="0"/>
                <a:cs typeface="Times New Roman" pitchFamily="18" charset="0"/>
              </a:rPr>
              <a:t>приказ Федерального архивного агентства от 15.06.2020 № 69                                   </a:t>
            </a:r>
            <a:r>
              <a:rPr lang="ru-RU" i="1" dirty="0" smtClean="0">
                <a:latin typeface="Liberation Serif" pitchFamily="18" charset="0"/>
                <a:cs typeface="Times New Roman" pitchFamily="18" charset="0"/>
              </a:rPr>
              <a:t>«Об утверждении Типовых функциональных требований к системам электронного документооборота и системам хранения электронных документов архивах государственных органов»</a:t>
            </a:r>
            <a:r>
              <a:rPr lang="ru-RU" i="1" dirty="0" smtClean="0">
                <a:latin typeface="Liberation Serif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1008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Liberation Serif" pitchFamily="18" charset="0"/>
              </a:rPr>
              <a:t>Общие функциональные требования к управлению документами в СЭД и СХЭД</a:t>
            </a:r>
            <a:endParaRPr lang="ru-RU" sz="2400" b="1" dirty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Liberation Serif" pitchFamily="18" charset="0"/>
              </a:rPr>
              <a:t>поддержание аутентичности, достоверности, целостности и пригодности для использования электронных документов в СЭД   и СХЭД</a:t>
            </a:r>
            <a:r>
              <a:rPr lang="ru-RU" sz="8000" dirty="0" smtClean="0">
                <a:latin typeface="Liberation Serif" pitchFamily="18" charset="0"/>
              </a:rPr>
              <a:t>, обеспечение преемственности метаданных электронных документов в СЭД и СХЭД;</a:t>
            </a:r>
          </a:p>
          <a:p>
            <a:endParaRPr lang="ru-RU" sz="8000" dirty="0" smtClean="0">
              <a:latin typeface="Liberation Serif" pitchFamily="18" charset="0"/>
            </a:endParaRPr>
          </a:p>
          <a:p>
            <a:r>
              <a:rPr lang="ru-RU" sz="8000" b="1" dirty="0" smtClean="0">
                <a:latin typeface="Liberation Serif" pitchFamily="18" charset="0"/>
              </a:rPr>
              <a:t>обеспечение интеграции СЭД и иных информационных систем государственного органа в части проведения экспертизы ценности документов</a:t>
            </a:r>
            <a:r>
              <a:rPr lang="ru-RU" sz="8000" dirty="0" smtClean="0">
                <a:latin typeface="Liberation Serif" pitchFamily="18" charset="0"/>
              </a:rPr>
              <a:t> в целях их отбора для передачи на хранение в архив государственного органа и/или выделения к уничтожению;</a:t>
            </a:r>
          </a:p>
          <a:p>
            <a:endParaRPr lang="ru-RU" sz="8000" dirty="0" smtClean="0">
              <a:latin typeface="Liberation Serif" pitchFamily="18" charset="0"/>
            </a:endParaRPr>
          </a:p>
          <a:p>
            <a:r>
              <a:rPr lang="ru-RU" sz="8000" b="1" dirty="0" smtClean="0">
                <a:latin typeface="Liberation Serif" pitchFamily="18" charset="0"/>
              </a:rPr>
              <a:t>обеспечение информационной и функциональной совместимости СЭД и СХЭД в архиве государственного органа</a:t>
            </a:r>
            <a:r>
              <a:rPr lang="ru-RU" sz="8000" dirty="0" smtClean="0">
                <a:latin typeface="Liberation Serif" pitchFamily="18" charset="0"/>
              </a:rPr>
              <a:t>, включая передачу на хранение электронных документов;</a:t>
            </a:r>
          </a:p>
          <a:p>
            <a:endParaRPr lang="ru-RU" sz="8000" dirty="0" smtClean="0">
              <a:latin typeface="Liberation Serif" pitchFamily="18" charset="0"/>
            </a:endParaRPr>
          </a:p>
          <a:p>
            <a:r>
              <a:rPr lang="ru-RU" sz="8000" b="1" dirty="0" smtClean="0">
                <a:latin typeface="Liberation Serif" pitchFamily="18" charset="0"/>
              </a:rPr>
              <a:t>соответствие процессов и процедур управления документами в СЭД и СХЭД нормативным требованиям</a:t>
            </a:r>
            <a:r>
              <a:rPr lang="ru-RU" sz="8000" dirty="0" smtClean="0">
                <a:latin typeface="Liberation Serif" pitchFamily="18" charset="0"/>
              </a:rPr>
              <a:t>, установленным Правилами делопроизводства, правилами обмена документами в электронном взаимодействия, а также правилами хранения документов. виде при организации информационного взаимодействия, а также правилами хранения документов.</a:t>
            </a:r>
          </a:p>
          <a:p>
            <a:endParaRPr lang="ru-RU" sz="8000" dirty="0" smtClean="0">
              <a:latin typeface="Liberation Serif" pitchFamily="18" charset="0"/>
            </a:endParaRPr>
          </a:p>
          <a:p>
            <a:r>
              <a:rPr lang="ru-RU" sz="8000" dirty="0" smtClean="0">
                <a:latin typeface="Liberation Serif" pitchFamily="18" charset="0"/>
              </a:rPr>
              <a:t/>
            </a:r>
            <a:br>
              <a:rPr lang="ru-RU" sz="8000" dirty="0" smtClean="0">
                <a:latin typeface="Liberation Serif" pitchFamily="18" charset="0"/>
              </a:rPr>
            </a:br>
            <a:endParaRPr lang="ru-RU" sz="8000" dirty="0" smtClean="0">
              <a:latin typeface="Liberation Serif" pitchFamily="18" charset="0"/>
            </a:endParaRP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1826</TotalTime>
  <Words>1478</Words>
  <Application>Microsoft Office PowerPoint</Application>
  <PresentationFormat>Экран (4:3)</PresentationFormat>
  <Paragraphs>188</Paragraphs>
  <Slides>25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Городская</vt:lpstr>
      <vt:lpstr>Acrobat Document</vt:lpstr>
      <vt:lpstr>Слайд 1</vt:lpstr>
      <vt:lpstr>Нормативно-методическое обеспечение работы с электронными документами</vt:lpstr>
      <vt:lpstr>Нормативно-методическое обеспечение работы с электронными документами</vt:lpstr>
      <vt:lpstr>Национальные стандарты</vt:lpstr>
      <vt:lpstr>Слайд 5</vt:lpstr>
      <vt:lpstr>Слайд 6</vt:lpstr>
      <vt:lpstr>Организация комплектования, хранения и учета электронных архивных документов</vt:lpstr>
      <vt:lpstr> Обеспечение сохранности электронных документов </vt:lpstr>
      <vt:lpstr>Общие функциональные требования к управлению документами в СЭД и СХЭД</vt:lpstr>
      <vt:lpstr>Функциональные требования к управлению документами в СХЭД архив государственного органа:</vt:lpstr>
      <vt:lpstr> СХЭД, с использованием которой осуществляется хранение электронных архивных документов в организации должна выполнять функции по: </vt:lpstr>
      <vt:lpstr>Слайд 12</vt:lpstr>
      <vt:lpstr>Схема систематизации электронных документов в СХЭД включает следующие уровни описания:</vt:lpstr>
      <vt:lpstr>Обеспечение сохранности электронных документов</vt:lpstr>
      <vt:lpstr>Обеспечение сохранности электронных документов</vt:lpstr>
      <vt:lpstr> Хранение  электронных архивных документов </vt:lpstr>
      <vt:lpstr>Проверка наличия электронных документов</vt:lpstr>
      <vt:lpstr>Проверка наличия электронных документов</vt:lpstr>
      <vt:lpstr>Проверка наличия электронных документов</vt:lpstr>
      <vt:lpstr>Акт конвертации электронных архивных документов  (рекомендуемый образец приведен в приложении № 28 к Правилам, 2023)</vt:lpstr>
      <vt:lpstr>Передача электронных архивных документов                на хранение в государственный архив</vt:lpstr>
      <vt:lpstr>Уничтожение электронных документов</vt:lpstr>
      <vt:lpstr>Уничтожение электронных документов</vt:lpstr>
      <vt:lpstr> Государственная информационная система «Архив электронных документов Свердловской области»  (ГИС «Архив электронных документов») </vt:lpstr>
      <vt:lpstr> Модуль «Архив организации»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Стафеева Татьяна Валерьевна</dc:creator>
  <cp:lastModifiedBy>t.stafeeva</cp:lastModifiedBy>
  <cp:revision>241</cp:revision>
  <dcterms:created xsi:type="dcterms:W3CDTF">2017-03-06T09:33:19Z</dcterms:created>
  <dcterms:modified xsi:type="dcterms:W3CDTF">2024-09-19T08:59:24Z</dcterms:modified>
</cp:coreProperties>
</file>